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74" r:id="rId6"/>
    <p:sldId id="275" r:id="rId7"/>
    <p:sldId id="278" r:id="rId8"/>
    <p:sldId id="268" r:id="rId9"/>
    <p:sldId id="264" r:id="rId10"/>
  </p:sldIdLst>
  <p:sldSz cx="18288000" cy="10287000"/>
  <p:notesSz cx="6858000" cy="9144000"/>
  <p:embeddedFontLst>
    <p:embeddedFont>
      <p:font typeface="Gmarket Sans Bold" panose="020B0600000101010101" charset="-127"/>
      <p:bold r:id="rId11"/>
    </p:embeddedFont>
    <p:embeddedFont>
      <p:font typeface="Gmarket Sans Light" panose="020B0600000101010101" charset="-127"/>
      <p:regular r:id="rId12"/>
    </p:embeddedFont>
    <p:embeddedFont>
      <p:font typeface="Gmarket Sans Medium" panose="020B0600000101010101" charset="-127"/>
      <p:regular r:id="rId13"/>
    </p:embeddedFont>
    <p:embeddedFont>
      <p:font typeface="Noto Sans CJK KR Black" panose="020B0600000101010101" charset="-127"/>
      <p:bold r:id="rId14"/>
    </p:embeddedFont>
    <p:embeddedFont>
      <p:font typeface="Noto Sans CJK KR Bold" panose="020B0600000101010101" charset="-127"/>
      <p:bold r:id="rId15"/>
    </p:embeddedFont>
    <p:embeddedFont>
      <p:font typeface="Noto Sans CJK KR DemiLight" panose="020B0600000101010101" charset="-127"/>
      <p:regular r:id="rId16"/>
    </p:embeddedFont>
    <p:embeddedFont>
      <p:font typeface="Noto Sans CJK KR Regular" panose="020B0600000101010101" charset="-127"/>
      <p:regular r:id="rId17"/>
    </p:embeddedFont>
    <p:embeddedFont>
      <p:font typeface="함초롬바탕" panose="02030604000101010101" pitchFamily="18" charset="-12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22" autoAdjust="0"/>
  </p:normalViewPr>
  <p:slideViewPr>
    <p:cSldViewPr>
      <p:cViewPr varScale="1">
        <p:scale>
          <a:sx n="52" d="100"/>
          <a:sy n="52" d="100"/>
        </p:scale>
        <p:origin x="835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www.notion.so/b2e36aab419448d2b148ee155493055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3D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700"/>
            <a:ext cx="18288000" cy="10579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98500" y="1206500"/>
            <a:ext cx="11785600" cy="177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0000" b="1" i="0" u="none" strike="noStrike" spc="100" dirty="0">
                <a:solidFill>
                  <a:srgbClr val="FFFFFF"/>
                </a:solidFill>
                <a:latin typeface="Gmarket Sans Bold"/>
              </a:rPr>
              <a:t>PORTFOLIO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2800" y="812800"/>
            <a:ext cx="72644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dirty="0">
                <a:solidFill>
                  <a:srgbClr val="FFFFFF"/>
                </a:solidFill>
                <a:latin typeface="Gmarket Sans Light"/>
              </a:rPr>
              <a:t> DEVELOP</a:t>
            </a:r>
            <a:r>
              <a:rPr lang="en-US" sz="2700" b="0" i="0" u="none" strike="noStrike" dirty="0">
                <a:solidFill>
                  <a:srgbClr val="FFFFFF"/>
                </a:solidFill>
                <a:latin typeface="Gmarket Sans Light"/>
              </a:rPr>
              <a:t>ER</a:t>
            </a:r>
            <a:r>
              <a:rPr lang="en-US" sz="2700" b="0" i="0" u="none" strike="noStrike" dirty="0">
                <a:solidFill>
                  <a:srgbClr val="FFFFFF"/>
                </a:solidFill>
                <a:latin typeface="Gmarket Sans Bold"/>
              </a:rPr>
              <a:t>  KIM MINJU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083800" y="9334500"/>
            <a:ext cx="16510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500" b="0" i="0" u="none" strike="noStrike" dirty="0">
                <a:solidFill>
                  <a:srgbClr val="FFFFFF"/>
                </a:solidFill>
                <a:latin typeface="Noto Sans CJK KR DemiLight"/>
              </a:rPr>
              <a:t>010.7199.5477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639300" y="9334500"/>
            <a:ext cx="4826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>
                    <a:alpha val="85098"/>
                  </a:srgbClr>
                </a:solidFill>
                <a:latin typeface="Noto Sans CJK KR Bold"/>
              </a:rPr>
              <a:t>TEL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79600" y="9334500"/>
            <a:ext cx="4203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050"/>
              </a:lnSpc>
            </a:pPr>
            <a:r>
              <a:rPr lang="en-US" sz="1500" dirty="0">
                <a:solidFill>
                  <a:srgbClr val="FFFFFF"/>
                </a:solidFill>
                <a:latin typeface="Noto Sans CJK KR DemiLight"/>
              </a:rPr>
              <a:t>alswn12004@gmail.con</a:t>
            </a:r>
            <a:endParaRPr lang="en-US" sz="1500" b="0" i="0" u="none" strike="noStrike" dirty="0">
              <a:solidFill>
                <a:srgbClr val="FFFFFF"/>
              </a:solidFill>
              <a:latin typeface="Noto Sans CJK KR Demi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36600" y="9334500"/>
            <a:ext cx="3708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15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Bold"/>
                <a:ea typeface="Noto Sans CJK KR Bold"/>
              </a:rPr>
              <a:t>FULLSTACK</a:t>
            </a:r>
            <a:r>
              <a:rPr lang="ko-KR" altLang="en-US" sz="15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Bold"/>
                <a:ea typeface="Noto Sans CJK KR Bold"/>
              </a:rPr>
              <a:t> </a:t>
            </a:r>
            <a:r>
              <a:rPr lang="en-US" altLang="ko-KR" sz="15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Bold"/>
                <a:ea typeface="Noto Sans CJK KR Bold"/>
              </a:rPr>
              <a:t>DEVELOPER </a:t>
            </a:r>
            <a:r>
              <a:rPr lang="ko-KR" sz="1500" b="0" i="0" u="none" strike="noStrike" dirty="0" err="1">
                <a:solidFill>
                  <a:srgbClr val="FFFFFF">
                    <a:alpha val="85098"/>
                  </a:srgbClr>
                </a:solidFill>
                <a:ea typeface="Noto Sans CJK KR Bold"/>
              </a:rPr>
              <a:t>김미리</a:t>
            </a:r>
            <a:r>
              <a:rPr lang="en-US" sz="15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Bold"/>
              </a:rPr>
              <a:t> </a:t>
            </a:r>
            <a:r>
              <a:rPr lang="ko-KR" sz="1500" b="0" i="0" u="none" strike="noStrike" dirty="0">
                <a:solidFill>
                  <a:srgbClr val="FFFFFF">
                    <a:alpha val="85098"/>
                  </a:srgbClr>
                </a:solidFill>
                <a:ea typeface="Noto Sans CJK KR Bold"/>
              </a:rPr>
              <a:t>포트폴리오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04900" y="9334500"/>
            <a:ext cx="723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>
                <a:solidFill>
                  <a:srgbClr val="FFFFFF">
                    <a:alpha val="85098"/>
                  </a:srgbClr>
                </a:solidFill>
                <a:latin typeface="Noto Sans CJK KR Bold"/>
              </a:rPr>
              <a:t>E-mail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2800" y="3429000"/>
            <a:ext cx="41529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altLang="en-US" sz="20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Regular"/>
                <a:ea typeface="Noto Sans CJK KR Regular"/>
              </a:rPr>
              <a:t>한서대학교 </a:t>
            </a:r>
            <a:r>
              <a:rPr lang="ko-KR" altLang="en-US" sz="2000" b="0" i="0" u="none" strike="noStrike" dirty="0" err="1">
                <a:solidFill>
                  <a:srgbClr val="FFFFFF">
                    <a:alpha val="85098"/>
                  </a:srgbClr>
                </a:solidFill>
                <a:latin typeface="Noto Sans CJK KR Regular"/>
                <a:ea typeface="Noto Sans CJK KR Regular"/>
              </a:rPr>
              <a:t>항공소프트웨어공학과</a:t>
            </a:r>
            <a:endParaRPr lang="en-US" altLang="ko-KR" sz="2000" b="0" i="0" u="none" strike="noStrike" dirty="0">
              <a:solidFill>
                <a:srgbClr val="FFFFFF">
                  <a:alpha val="85098"/>
                </a:srgbClr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120350"/>
              </a:lnSpc>
            </a:pPr>
            <a:r>
              <a:rPr lang="ko-KR" altLang="en-US" sz="2000" dirty="0">
                <a:solidFill>
                  <a:srgbClr val="FFFFFF">
                    <a:alpha val="85098"/>
                  </a:srgbClr>
                </a:solidFill>
                <a:latin typeface="Noto Sans CJK KR Regular"/>
                <a:ea typeface="Noto Sans CJK KR Regular"/>
              </a:rPr>
              <a:t>김민주 포트폴리오</a:t>
            </a:r>
            <a:endParaRPr lang="en-US" altLang="ko-KR" sz="2000" dirty="0">
              <a:solidFill>
                <a:srgbClr val="FFFFFF">
                  <a:alpha val="85098"/>
                </a:srgbClr>
              </a:solidFill>
              <a:latin typeface="Noto Sans CJK KR Regular"/>
              <a:ea typeface="Noto Sans CJK KR Regular"/>
            </a:endParaRPr>
          </a:p>
          <a:p>
            <a:pPr lvl="0" algn="l">
              <a:lnSpc>
                <a:spcPct val="120350"/>
              </a:lnSpc>
            </a:pPr>
            <a:r>
              <a:rPr lang="en-US" sz="20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Regular"/>
                <a:ea typeface="Noto Sans CJK KR Regular"/>
              </a:rPr>
              <a:t>2023 -2025</a:t>
            </a:r>
            <a:endParaRPr lang="en-US" sz="2000" b="0" i="0" u="none" strike="noStrike" dirty="0">
              <a:solidFill>
                <a:srgbClr val="FFFFFF">
                  <a:alpha val="85098"/>
                </a:srgbClr>
              </a:solidFill>
              <a:latin typeface="Noto Sans CJK KR Regula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426200" y="9334500"/>
            <a:ext cx="34544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500" b="0" i="0" u="none" strike="noStrike" dirty="0">
                <a:solidFill>
                  <a:srgbClr val="FFFFFF">
                    <a:alpha val="85098"/>
                  </a:srgbClr>
                </a:solidFill>
                <a:latin typeface="Noto Sans CJK KR Bold"/>
              </a:rPr>
              <a:t>2030-2035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" name="TextBox 4"/>
          <p:cNvSpPr txBox="1"/>
          <p:nvPr/>
        </p:nvSpPr>
        <p:spPr>
          <a:xfrm>
            <a:off x="9080500" y="6210300"/>
            <a:ext cx="285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Gmarket Sans Bold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88500" y="6184900"/>
            <a:ext cx="2654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363D62"/>
                </a:solidFill>
                <a:latin typeface="Gmarket Sans Light"/>
              </a:rPr>
              <a:t>자기소개</a:t>
            </a:r>
            <a:endParaRPr lang="en-US" sz="2300" b="0" i="0" u="none" strike="noStrike" dirty="0">
              <a:solidFill>
                <a:srgbClr val="363D62"/>
              </a:solidFill>
              <a:latin typeface="Gmarket Sans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641144" y="8204200"/>
            <a:ext cx="32385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언어</a:t>
            </a:r>
            <a:r>
              <a:rPr lang="en-US" altLang="ko-KR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, </a:t>
            </a:r>
            <a:r>
              <a:rPr lang="ko-KR" altLang="en-US" sz="1500" b="0" i="0" u="none" strike="noStrike" dirty="0" err="1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기술스택</a:t>
            </a:r>
            <a:endParaRPr lang="en-US" sz="1500" b="0" i="0" u="none" strike="noStrike" dirty="0">
              <a:solidFill>
                <a:srgbClr val="363D62">
                  <a:alpha val="85098"/>
                </a:srgbClr>
              </a:solidFill>
              <a:latin typeface="Gmarket Sans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80500" y="7759700"/>
            <a:ext cx="63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Gmarket Sans Bold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7400" y="7721600"/>
            <a:ext cx="26543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dirty="0">
                <a:solidFill>
                  <a:srgbClr val="363D62"/>
                </a:solidFill>
                <a:latin typeface="Gmarket Sans Light"/>
              </a:rPr>
              <a:t>보유</a:t>
            </a:r>
            <a:r>
              <a:rPr lang="ko-KR" altLang="en-US" sz="2300" dirty="0">
                <a:solidFill>
                  <a:srgbClr val="363D62"/>
                </a:solidFill>
                <a:latin typeface="Gmarket Sans Light"/>
              </a:rPr>
              <a:t>기술</a:t>
            </a:r>
            <a:r>
              <a:rPr lang="en-US" altLang="ko-KR" sz="2300" b="0" i="0" u="none" strike="noStrike" dirty="0">
                <a:solidFill>
                  <a:srgbClr val="363D62"/>
                </a:solidFill>
                <a:latin typeface="Gmarket Sans Light"/>
              </a:rPr>
              <a:t>,</a:t>
            </a:r>
            <a:endParaRPr lang="en-US" sz="2300" b="0" i="0" u="none" strike="noStrike" dirty="0">
              <a:solidFill>
                <a:srgbClr val="363D62"/>
              </a:solidFill>
              <a:latin typeface="Gmarket Sans Light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0" name="TextBox 10"/>
          <p:cNvSpPr txBox="1"/>
          <p:nvPr/>
        </p:nvSpPr>
        <p:spPr>
          <a:xfrm>
            <a:off x="13167237" y="6683272"/>
            <a:ext cx="3238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1500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동아리</a:t>
            </a:r>
            <a:r>
              <a:rPr lang="en-US" altLang="ko-KR" sz="1500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, </a:t>
            </a:r>
            <a:r>
              <a:rPr lang="ko-KR" altLang="en-US" sz="1500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교내 외 참여 활동</a:t>
            </a:r>
            <a:r>
              <a:rPr lang="en-US" altLang="ko-KR" sz="1500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,</a:t>
            </a:r>
            <a:r>
              <a:rPr lang="ko-KR" altLang="en-US" sz="1500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수상경력</a:t>
            </a:r>
            <a:endParaRPr lang="en-US" sz="1500" b="0" i="0" u="none" strike="noStrike" dirty="0">
              <a:solidFill>
                <a:srgbClr val="363D62">
                  <a:alpha val="85098"/>
                </a:srgbClr>
              </a:solidFill>
              <a:latin typeface="Gmarket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598400" y="6210300"/>
            <a:ext cx="2857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195300" y="6172200"/>
            <a:ext cx="32385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363D62"/>
                </a:solidFill>
                <a:latin typeface="Gmarket Sans Light"/>
              </a:rPr>
              <a:t>참여 활동 및 수상경력</a:t>
            </a:r>
            <a:endParaRPr lang="en-US" sz="2300" b="0" i="0" u="none" strike="noStrike" dirty="0">
              <a:solidFill>
                <a:srgbClr val="363D62"/>
              </a:solidFill>
              <a:latin typeface="Gmarket Sans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135897" y="7967816"/>
            <a:ext cx="3238500" cy="1130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포트폴리오</a:t>
            </a:r>
            <a:r>
              <a:rPr lang="en-US" altLang="ko-KR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, </a:t>
            </a:r>
            <a:r>
              <a:rPr lang="ko-KR" altLang="en-US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포트폴리오 상세설명</a:t>
            </a:r>
            <a:r>
              <a:rPr lang="en-US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 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98400" y="7759700"/>
            <a:ext cx="6350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100" b="0" i="0" u="none" strike="noStrike">
                <a:solidFill>
                  <a:srgbClr val="363D62"/>
                </a:solidFill>
                <a:latin typeface="Gmarket Sans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95300" y="7721600"/>
            <a:ext cx="36068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300" dirty="0">
                <a:solidFill>
                  <a:srgbClr val="363D62"/>
                </a:solidFill>
                <a:latin typeface="Gmarket Sans Light"/>
              </a:rPr>
              <a:t>포트폴리오</a:t>
            </a:r>
            <a:endParaRPr lang="en-US" sz="2300" b="0" i="0" u="none" strike="noStrike" dirty="0">
              <a:solidFill>
                <a:srgbClr val="363D62"/>
              </a:solidFill>
              <a:latin typeface="Gmarket Sans Ligh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426200" y="2600960"/>
            <a:ext cx="1803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200" b="0" i="0" u="none" strike="noStrike" dirty="0">
                <a:solidFill>
                  <a:srgbClr val="363D62"/>
                </a:solidFill>
                <a:latin typeface="Gmarket Sans Light"/>
              </a:rPr>
              <a:t>2023-2025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22300" y="2095500"/>
            <a:ext cx="7607300" cy="114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6400" b="1" i="0" u="none" strike="noStrike" spc="100" dirty="0">
                <a:solidFill>
                  <a:srgbClr val="363D62"/>
                </a:solidFill>
                <a:latin typeface="Gmarket Sans Bold"/>
              </a:rPr>
              <a:t>CONTENTS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9300" y="1689100"/>
            <a:ext cx="6731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dirty="0">
                <a:solidFill>
                  <a:srgbClr val="363D62"/>
                </a:solidFill>
                <a:latin typeface="Gmarket Sans Light"/>
              </a:rPr>
              <a:t>KIM MINJU  PORTFOLIO</a:t>
            </a: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1A711D17-3921-8154-BDC8-4CDFC0C06B50}"/>
              </a:ext>
            </a:extLst>
          </p:cNvPr>
          <p:cNvSpPr txBox="1"/>
          <p:nvPr/>
        </p:nvSpPr>
        <p:spPr>
          <a:xfrm>
            <a:off x="9588500" y="6688598"/>
            <a:ext cx="32385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8729"/>
              </a:lnSpc>
            </a:pPr>
            <a:r>
              <a:rPr lang="ko-KR" altLang="en-US" sz="1500" b="0" i="0" u="none" strike="noStrike" dirty="0">
                <a:solidFill>
                  <a:srgbClr val="363D62">
                    <a:alpha val="85098"/>
                  </a:srgbClr>
                </a:solidFill>
                <a:latin typeface="Gmarket Sans Light"/>
              </a:rPr>
              <a:t>김민주 소개</a:t>
            </a:r>
            <a:endParaRPr lang="en-US" sz="1500" b="0" i="0" u="none" strike="noStrike" dirty="0">
              <a:solidFill>
                <a:srgbClr val="363D62">
                  <a:alpha val="85098"/>
                </a:srgbClr>
              </a:solidFill>
              <a:latin typeface="Gmarket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 rot="-11100000">
            <a:off x="-4318000" y="1562100"/>
            <a:ext cx="12369800" cy="12560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-927100" y="2641600"/>
            <a:ext cx="9525000" cy="584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00" y="1485900"/>
            <a:ext cx="9156700" cy="2400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500" y="4076700"/>
            <a:ext cx="9156700" cy="2730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5400"/>
            <a:ext cx="18453100" cy="673100"/>
          </a:xfrm>
          <a:prstGeom prst="rect">
            <a:avLst/>
          </a:prstGeom>
          <a:effectLst>
            <a:outerShdw blurRad="3438" dir="5400000">
              <a:srgbClr val="363D62">
                <a:alpha val="7000"/>
              </a:srgbClr>
            </a:outerShdw>
          </a:effectLst>
        </p:spPr>
      </p:pic>
      <p:sp>
        <p:nvSpPr>
          <p:cNvPr id="8" name="TextBox 8"/>
          <p:cNvSpPr txBox="1"/>
          <p:nvPr/>
        </p:nvSpPr>
        <p:spPr>
          <a:xfrm>
            <a:off x="2235200" y="6667500"/>
            <a:ext cx="1879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363D62"/>
                </a:solidFill>
                <a:ea typeface="Noto Sans CJK KR Bold"/>
              </a:rPr>
              <a:t>김민주</a:t>
            </a:r>
            <a:endParaRPr lang="ko-KR" sz="3000" b="0" i="0" u="none" strike="noStrike" dirty="0">
              <a:solidFill>
                <a:srgbClr val="363D62"/>
              </a:solidFill>
              <a:ea typeface="Noto Sans CJK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569700" y="2628900"/>
            <a:ext cx="37465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ko-KR" altLang="en-US" sz="1500" dirty="0">
                <a:solidFill>
                  <a:srgbClr val="363D62"/>
                </a:solidFill>
                <a:ea typeface="Gmarket Sans Light"/>
              </a:rPr>
              <a:t>한서대학교 </a:t>
            </a:r>
            <a:r>
              <a:rPr lang="ko-KR" altLang="en-US" sz="1500" dirty="0" err="1">
                <a:solidFill>
                  <a:srgbClr val="363D62"/>
                </a:solidFill>
                <a:ea typeface="Gmarket Sans Light"/>
              </a:rPr>
              <a:t>항공소프트웨어공학과</a:t>
            </a:r>
            <a:r>
              <a:rPr lang="ko-KR" altLang="en-US" sz="1500" dirty="0">
                <a:solidFill>
                  <a:srgbClr val="363D62"/>
                </a:solidFill>
                <a:ea typeface="Gmarket Sans Light"/>
              </a:rPr>
              <a:t> 졸업 </a:t>
            </a:r>
            <a:endParaRPr lang="ko-KR" sz="1500" b="0" i="0" u="none" strike="noStrike" dirty="0">
              <a:solidFill>
                <a:srgbClr val="363D62"/>
              </a:solidFill>
              <a:ea typeface="Gmarket Sans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49600" y="7467600"/>
            <a:ext cx="3721100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0230"/>
              </a:lnSpc>
            </a:pPr>
            <a:r>
              <a:rPr lang="en-US" sz="1500" b="0" i="0" u="none" strike="noStrike" spc="100" dirty="0">
                <a:solidFill>
                  <a:srgbClr val="363D62"/>
                </a:solidFill>
                <a:latin typeface="Gmarket Sans Light"/>
              </a:rPr>
              <a:t>2000.12.04</a:t>
            </a:r>
          </a:p>
          <a:p>
            <a:pPr lvl="0" algn="l">
              <a:lnSpc>
                <a:spcPct val="150230"/>
              </a:lnSpc>
            </a:pPr>
            <a:r>
              <a:rPr lang="en-US" sz="1500" spc="100" dirty="0">
                <a:solidFill>
                  <a:srgbClr val="363D62"/>
                </a:solidFill>
                <a:latin typeface="Gmarket Sans Light"/>
              </a:rPr>
              <a:t>0010.7199.5477</a:t>
            </a:r>
            <a:endParaRPr lang="en-US" sz="1500" b="0" i="0" u="none" strike="noStrike" spc="100" dirty="0">
              <a:solidFill>
                <a:srgbClr val="363D62"/>
              </a:solidFill>
              <a:latin typeface="Gmarket Sans Light"/>
            </a:endParaRPr>
          </a:p>
          <a:p>
            <a:pPr lvl="0" algn="l">
              <a:lnSpc>
                <a:spcPct val="150230"/>
              </a:lnSpc>
            </a:pPr>
            <a:r>
              <a:rPr lang="en-US" sz="1500" spc="100" dirty="0">
                <a:solidFill>
                  <a:srgbClr val="363D62"/>
                </a:solidFill>
                <a:latin typeface="Gmarket Sans Light"/>
              </a:rPr>
              <a:t>alswn12004@gmail.com</a:t>
            </a:r>
            <a:endParaRPr lang="en-US" sz="1500" b="0" i="0" u="none" strike="noStrike" spc="100" dirty="0">
              <a:solidFill>
                <a:srgbClr val="363D62"/>
              </a:solidFill>
              <a:latin typeface="Gmarket Sans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441700" y="6743699"/>
            <a:ext cx="2260600" cy="49529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 dirty="0">
                <a:solidFill>
                  <a:srgbClr val="363D62"/>
                </a:solidFill>
                <a:latin typeface="Gmarket Sans Light"/>
              </a:rPr>
              <a:t>KIM </a:t>
            </a:r>
            <a:r>
              <a:rPr lang="en-US" sz="2700" dirty="0">
                <a:solidFill>
                  <a:srgbClr val="363D62"/>
                </a:solidFill>
                <a:latin typeface="Gmarket Sans Light"/>
              </a:rPr>
              <a:t>MINJU</a:t>
            </a:r>
            <a:endParaRPr lang="en-US" sz="2700" b="0" i="0" u="none" strike="noStrike" dirty="0">
              <a:solidFill>
                <a:srgbClr val="363D62"/>
              </a:solidFill>
              <a:latin typeface="Gmarket Sans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890000" y="1968500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63D62"/>
                </a:solidFill>
                <a:latin typeface="Gmarket Sans Bold"/>
              </a:rPr>
              <a:t>Graduation</a:t>
            </a:r>
            <a:endParaRPr lang="en-US" sz="20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2641600"/>
            <a:ext cx="21590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en-US" sz="1500" b="0" i="0" u="none" strike="noStrike" dirty="0">
                <a:solidFill>
                  <a:srgbClr val="363D62"/>
                </a:solidFill>
                <a:latin typeface="Gmarket Sans Medium"/>
              </a:rPr>
              <a:t>2023.03 – 2027.02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90000" y="4521200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63D62"/>
                </a:solidFill>
                <a:latin typeface="Gmarket Sans Bold"/>
              </a:rPr>
              <a:t>R</a:t>
            </a:r>
            <a:r>
              <a:rPr lang="en-US" sz="2000" dirty="0">
                <a:solidFill>
                  <a:srgbClr val="363D62"/>
                </a:solidFill>
                <a:latin typeface="Gmarket Sans Bold"/>
              </a:rPr>
              <a:t>ECORDS</a:t>
            </a:r>
            <a:endParaRPr lang="en-US" sz="20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32" name="TextBox 32"/>
          <p:cNvSpPr txBox="1"/>
          <p:nvPr/>
        </p:nvSpPr>
        <p:spPr>
          <a:xfrm>
            <a:off x="2235200" y="7442200"/>
            <a:ext cx="965200" cy="1003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en-US" sz="1600" b="0" i="0" u="none" strike="noStrike" spc="400">
                <a:solidFill>
                  <a:srgbClr val="363D62"/>
                </a:solidFill>
                <a:latin typeface="Gmarket Sans Medium"/>
              </a:rPr>
              <a:t>Birth</a:t>
            </a:r>
          </a:p>
          <a:p>
            <a:pPr lvl="0" algn="l">
              <a:lnSpc>
                <a:spcPct val="144420"/>
              </a:lnSpc>
            </a:pPr>
            <a:r>
              <a:rPr lang="en-US" sz="1600" b="0" i="0" u="none" strike="noStrike">
                <a:solidFill>
                  <a:srgbClr val="363D62"/>
                </a:solidFill>
                <a:latin typeface="Gmarket Sans Medium"/>
              </a:rPr>
              <a:t>Mobile</a:t>
            </a:r>
          </a:p>
          <a:p>
            <a:pPr lvl="0" algn="l">
              <a:lnSpc>
                <a:spcPct val="144420"/>
              </a:lnSpc>
            </a:pPr>
            <a:r>
              <a:rPr lang="en-US" sz="1600" b="0" i="0" u="none" strike="noStrike">
                <a:solidFill>
                  <a:srgbClr val="363D62"/>
                </a:solidFill>
                <a:latin typeface="Gmarket Sans Medium"/>
              </a:rPr>
              <a:t>E-mail 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8572500" y="1409700"/>
            <a:ext cx="622300" cy="6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8572500" y="4000500"/>
            <a:ext cx="622300" cy="635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8572500" y="7137400"/>
            <a:ext cx="622300" cy="6350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01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sp>
        <p:nvSpPr>
          <p:cNvPr id="47" name="TextBox 47"/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340600" y="254000"/>
            <a:ext cx="40259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INTRODUCE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5011400" y="9728200"/>
            <a:ext cx="2679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 KIM </a:t>
            </a: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MINJU 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PORTFOLIO.  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03</a:t>
            </a: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BC918946-A69A-3A43-73F9-90BF7B271252}"/>
              </a:ext>
            </a:extLst>
          </p:cNvPr>
          <p:cNvSpPr txBox="1"/>
          <p:nvPr/>
        </p:nvSpPr>
        <p:spPr>
          <a:xfrm>
            <a:off x="9080500" y="5295900"/>
            <a:ext cx="6540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Not</a:t>
            </a:r>
            <a:r>
              <a:rPr lang="en-US" altLang="ko-KR" sz="1500" dirty="0">
                <a:solidFill>
                  <a:srgbClr val="363D62"/>
                </a:solidFill>
                <a:latin typeface="Gmarket Sans Medium"/>
              </a:rPr>
              <a:t>ion : https://www.notion.so/17525509409780a5af9fe6016b2b27a4 </a:t>
            </a:r>
          </a:p>
          <a:p>
            <a:pPr lvl="0" algn="l">
              <a:lnSpc>
                <a:spcPct val="159359"/>
              </a:lnSpc>
            </a:pPr>
            <a:r>
              <a:rPr lang="en-US" altLang="ko-KR" sz="1500" b="0" i="0" u="none" strike="noStrike" dirty="0" err="1">
                <a:solidFill>
                  <a:srgbClr val="363D62"/>
                </a:solidFill>
                <a:latin typeface="Gmarket Sans Medium"/>
              </a:rPr>
              <a:t>Github</a:t>
            </a: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 : https://github.com/minju00kim</a:t>
            </a:r>
          </a:p>
          <a:p>
            <a:pPr lvl="0" algn="l">
              <a:lnSpc>
                <a:spcPct val="159359"/>
              </a:lnSpc>
            </a:pP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Bog</a:t>
            </a:r>
            <a:r>
              <a:rPr lang="ko-KR" altLang="en-US" sz="1500" b="0" i="0" u="none" strike="noStrike" dirty="0">
                <a:solidFill>
                  <a:srgbClr val="363D62"/>
                </a:solidFill>
                <a:latin typeface="Gmarket Sans Medium"/>
              </a:rPr>
              <a:t> </a:t>
            </a: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DDCBDB-BE5E-6DA3-9778-24C4CDB45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6985000"/>
            <a:ext cx="9156700" cy="2730500"/>
          </a:xfrm>
          <a:prstGeom prst="rect">
            <a:avLst/>
          </a:prstGeom>
        </p:spPr>
      </p:pic>
      <p:pic>
        <p:nvPicPr>
          <p:cNvPr id="14" name="Picture 33">
            <a:extLst>
              <a:ext uri="{FF2B5EF4-FFF2-40B4-BE49-F238E27FC236}">
                <a16:creationId xmlns:a16="http://schemas.microsoft.com/office/drawing/2014/main" id="{73480F9F-E070-0D80-D3EB-6BD9FF0A7FD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 rot="10800000">
            <a:off x="8610600" y="6908799"/>
            <a:ext cx="622300" cy="63500"/>
          </a:xfrm>
          <a:prstGeom prst="rect">
            <a:avLst/>
          </a:prstGeom>
        </p:spPr>
      </p:pic>
      <p:sp>
        <p:nvSpPr>
          <p:cNvPr id="18" name="TextBox 15">
            <a:extLst>
              <a:ext uri="{FF2B5EF4-FFF2-40B4-BE49-F238E27FC236}">
                <a16:creationId xmlns:a16="http://schemas.microsoft.com/office/drawing/2014/main" id="{85D6CA81-CA18-954E-5830-126FBB7240CC}"/>
              </a:ext>
            </a:extLst>
          </p:cNvPr>
          <p:cNvSpPr txBox="1"/>
          <p:nvPr/>
        </p:nvSpPr>
        <p:spPr>
          <a:xfrm>
            <a:off x="8877300" y="7200900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63D62"/>
                </a:solidFill>
                <a:latin typeface="Gmarket Sans Bold"/>
              </a:rPr>
              <a:t>WORK EXPRIENCE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CBC759D-76A8-8AB7-E312-22898EA3F54B}"/>
              </a:ext>
            </a:extLst>
          </p:cNvPr>
          <p:cNvSpPr/>
          <p:nvPr/>
        </p:nvSpPr>
        <p:spPr>
          <a:xfrm>
            <a:off x="2235200" y="2146300"/>
            <a:ext cx="3411508" cy="3977871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29F8FB0D-414F-2679-E0BD-8E6E755F5D25}"/>
              </a:ext>
            </a:extLst>
          </p:cNvPr>
          <p:cNvSpPr txBox="1"/>
          <p:nvPr/>
        </p:nvSpPr>
        <p:spPr>
          <a:xfrm>
            <a:off x="8921750" y="7943850"/>
            <a:ext cx="65405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59359"/>
              </a:lnSpc>
            </a:pPr>
            <a:r>
              <a:rPr lang="en-US" altLang="ko-KR" sz="1500" dirty="0">
                <a:solidFill>
                  <a:srgbClr val="363D62"/>
                </a:solidFill>
                <a:latin typeface="Gmarket Sans Medium"/>
              </a:rPr>
              <a:t>2025.01 - </a:t>
            </a: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‘</a:t>
            </a:r>
            <a:r>
              <a:rPr lang="ko-KR" altLang="en-US" sz="1500" b="0" i="0" u="none" strike="noStrike" dirty="0">
                <a:solidFill>
                  <a:srgbClr val="363D62"/>
                </a:solidFill>
                <a:latin typeface="Gmarket Sans Medium"/>
              </a:rPr>
              <a:t>브레인 </a:t>
            </a:r>
            <a:r>
              <a:rPr lang="ko-KR" altLang="en-US" sz="1500" b="0" i="0" u="none" strike="noStrike" dirty="0" err="1">
                <a:solidFill>
                  <a:srgbClr val="363D62"/>
                </a:solidFill>
                <a:latin typeface="Gmarket Sans Medium"/>
              </a:rPr>
              <a:t>웍스</a:t>
            </a:r>
            <a:r>
              <a:rPr lang="en-US" altLang="ko-KR" sz="1500" b="0" i="0" u="none" strike="noStrike" dirty="0">
                <a:solidFill>
                  <a:srgbClr val="363D62"/>
                </a:solidFill>
                <a:latin typeface="Gmarket Sans Medium"/>
              </a:rPr>
              <a:t>‘  </a:t>
            </a:r>
            <a:r>
              <a:rPr lang="ko-KR" altLang="en-US" sz="1500" dirty="0">
                <a:solidFill>
                  <a:srgbClr val="363D62"/>
                </a:solidFill>
                <a:latin typeface="Gmarket Sans Medium"/>
              </a:rPr>
              <a:t>랩 학부연구생 </a:t>
            </a:r>
            <a:endParaRPr lang="en-US" altLang="ko-KR" sz="1500" b="0" i="0" u="none" strike="noStrike" dirty="0">
              <a:solidFill>
                <a:srgbClr val="363D62"/>
              </a:solidFill>
              <a:latin typeface="Gmarket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02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/>
          <p:cNvSpPr txBox="1"/>
          <p:nvPr/>
        </p:nvSpPr>
        <p:spPr>
          <a:xfrm>
            <a:off x="510875" y="1431716"/>
            <a:ext cx="4547495" cy="11971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5700" dirty="0">
                <a:solidFill>
                  <a:srgbClr val="363D62"/>
                </a:solidFill>
                <a:latin typeface="Noto Sans CJK KR Black"/>
              </a:rPr>
              <a:t>LANGUAGE&amp;</a:t>
            </a:r>
          </a:p>
          <a:p>
            <a:pPr lvl="0" algn="l">
              <a:lnSpc>
                <a:spcPct val="106240"/>
              </a:lnSpc>
            </a:pPr>
            <a:r>
              <a:rPr lang="en-US" sz="5700" b="0" i="0" u="none" strike="noStrike" dirty="0">
                <a:solidFill>
                  <a:srgbClr val="363D62"/>
                </a:solidFill>
                <a:latin typeface="Noto Sans CJK KR Black"/>
              </a:rPr>
              <a:t>S</a:t>
            </a:r>
            <a:r>
              <a:rPr lang="en-US" sz="5700" dirty="0">
                <a:solidFill>
                  <a:srgbClr val="363D62"/>
                </a:solidFill>
                <a:latin typeface="Noto Sans CJK KR Black"/>
              </a:rPr>
              <a:t>KILL</a:t>
            </a:r>
            <a:endParaRPr lang="en-US" sz="5700" b="0" i="0" u="none" strike="noStrike" dirty="0">
              <a:solidFill>
                <a:srgbClr val="363D62"/>
              </a:solidFill>
              <a:latin typeface="Noto Sans CJK KR Black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673100" y="4229099"/>
            <a:ext cx="32385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0310"/>
              </a:lnSpc>
            </a:pPr>
            <a:endParaRPr lang="en-US" altLang="ko-KR" sz="1700" b="0" i="0" u="none" strike="noStrike" dirty="0">
              <a:solidFill>
                <a:srgbClr val="363D62"/>
              </a:solidFill>
              <a:ea typeface="Gmarket Sans Light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7340600" y="241300"/>
            <a:ext cx="4025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BX Design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4503400" y="9728200"/>
            <a:ext cx="3187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 KIM MIRI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05</a:t>
            </a: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8F90EF40-96FA-EF49-FB14-6EB41C498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1273809"/>
            <a:ext cx="11569700" cy="2772845"/>
          </a:xfrm>
          <a:prstGeom prst="rect">
            <a:avLst/>
          </a:prstGeom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29738913-E3A3-2255-4EBC-711C4F1F5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4184231"/>
            <a:ext cx="11569700" cy="5315368"/>
          </a:xfrm>
          <a:prstGeom prst="rect">
            <a:avLst/>
          </a:prstGeom>
        </p:spPr>
      </p:pic>
      <p:sp>
        <p:nvSpPr>
          <p:cNvPr id="63" name="TextBox 15">
            <a:extLst>
              <a:ext uri="{FF2B5EF4-FFF2-40B4-BE49-F238E27FC236}">
                <a16:creationId xmlns:a16="http://schemas.microsoft.com/office/drawing/2014/main" id="{1FD7CB0D-E9E4-85FB-867A-5B7237F3DD64}"/>
              </a:ext>
            </a:extLst>
          </p:cNvPr>
          <p:cNvSpPr txBox="1"/>
          <p:nvPr/>
        </p:nvSpPr>
        <p:spPr>
          <a:xfrm>
            <a:off x="6248400" y="1457116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63D62"/>
                </a:solidFill>
                <a:latin typeface="Gmarket Sans Bold"/>
              </a:rPr>
              <a:t>LANGUAGE</a:t>
            </a:r>
          </a:p>
        </p:txBody>
      </p:sp>
      <p:sp>
        <p:nvSpPr>
          <p:cNvPr id="65" name="TextBox 22">
            <a:extLst>
              <a:ext uri="{FF2B5EF4-FFF2-40B4-BE49-F238E27FC236}">
                <a16:creationId xmlns:a16="http://schemas.microsoft.com/office/drawing/2014/main" id="{023FFAC7-A09F-79A7-22D1-BBE8A4604CA4}"/>
              </a:ext>
            </a:extLst>
          </p:cNvPr>
          <p:cNvSpPr txBox="1"/>
          <p:nvPr/>
        </p:nvSpPr>
        <p:spPr>
          <a:xfrm>
            <a:off x="6946901" y="53340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18A8F1"/>
              </a:solidFill>
              <a:latin typeface="Gmarket Sans Bold"/>
            </a:endParaRP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302CE8AE-DAFA-B392-FE1E-9CE07623E248}"/>
              </a:ext>
            </a:extLst>
          </p:cNvPr>
          <p:cNvSpPr txBox="1"/>
          <p:nvPr/>
        </p:nvSpPr>
        <p:spPr>
          <a:xfrm>
            <a:off x="6946901" y="60833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FD9F28"/>
              </a:solidFill>
              <a:latin typeface="Gmarket Sans Bold"/>
            </a:endParaRP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682FF4A3-20CD-950F-ADA8-A1A27757FC6B}"/>
              </a:ext>
            </a:extLst>
          </p:cNvPr>
          <p:cNvSpPr txBox="1"/>
          <p:nvPr/>
        </p:nvSpPr>
        <p:spPr>
          <a:xfrm>
            <a:off x="11150601" y="53340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A69FFF"/>
              </a:solidFill>
              <a:latin typeface="Gmarket Sans Bold"/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F53CE758-1B13-E7A0-B08C-C84B7DD40514}"/>
              </a:ext>
            </a:extLst>
          </p:cNvPr>
          <p:cNvSpPr txBox="1"/>
          <p:nvPr/>
        </p:nvSpPr>
        <p:spPr>
          <a:xfrm>
            <a:off x="11150601" y="60833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A69FFF"/>
              </a:solidFill>
              <a:latin typeface="Gmarket Sans Bold"/>
            </a:endParaRPr>
          </a:p>
        </p:txBody>
      </p:sp>
      <p:pic>
        <p:nvPicPr>
          <p:cNvPr id="72" name="Picture 34">
            <a:extLst>
              <a:ext uri="{FF2B5EF4-FFF2-40B4-BE49-F238E27FC236}">
                <a16:creationId xmlns:a16="http://schemas.microsoft.com/office/drawing/2014/main" id="{577D1D98-153D-0F63-689F-04DC9D53D92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6324601" y="4203700"/>
            <a:ext cx="622300" cy="63500"/>
          </a:xfrm>
          <a:prstGeom prst="rect">
            <a:avLst/>
          </a:prstGeom>
        </p:spPr>
      </p:pic>
      <p:pic>
        <p:nvPicPr>
          <p:cNvPr id="1026" name="Picture 2" descr="Python (programming language) - Wikipedia">
            <a:extLst>
              <a:ext uri="{FF2B5EF4-FFF2-40B4-BE49-F238E27FC236}">
                <a16:creationId xmlns:a16="http://schemas.microsoft.com/office/drawing/2014/main" id="{783A3B10-0892-9A18-B638-09C909687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84" y="2032000"/>
            <a:ext cx="1430950" cy="15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19강 전처리기">
            <a:extLst>
              <a:ext uri="{FF2B5EF4-FFF2-40B4-BE49-F238E27FC236}">
                <a16:creationId xmlns:a16="http://schemas.microsoft.com/office/drawing/2014/main" id="{5E7EEEF6-8BED-D49F-A7E5-588557878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963" y="2055277"/>
            <a:ext cx="1518473" cy="142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n Introduction to Sequence Containers in C++ | CodeGuru">
            <a:extLst>
              <a:ext uri="{FF2B5EF4-FFF2-40B4-BE49-F238E27FC236}">
                <a16:creationId xmlns:a16="http://schemas.microsoft.com/office/drawing/2014/main" id="{A59A2BB9-E911-DC8E-9C36-7B56865FA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742" y="1954112"/>
            <a:ext cx="1628976" cy="162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utoShape 26" descr="Java - 나무위키">
            <a:extLst>
              <a:ext uri="{FF2B5EF4-FFF2-40B4-BE49-F238E27FC236}">
                <a16:creationId xmlns:a16="http://schemas.microsoft.com/office/drawing/2014/main" id="{DFDC14FD-A2F0-6FFB-2C74-58F9A8A93A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52" name="Picture 28" descr="Mac 용 Java Runtime Environment - 다운로드">
            <a:extLst>
              <a:ext uri="{FF2B5EF4-FFF2-40B4-BE49-F238E27FC236}">
                <a16:creationId xmlns:a16="http://schemas.microsoft.com/office/drawing/2014/main" id="{D646FCA2-D300-29F4-A662-2CDAA9197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3826" y="1596389"/>
            <a:ext cx="21336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15">
            <a:extLst>
              <a:ext uri="{FF2B5EF4-FFF2-40B4-BE49-F238E27FC236}">
                <a16:creationId xmlns:a16="http://schemas.microsoft.com/office/drawing/2014/main" id="{30F33A58-8475-EFF1-EF62-046956FF29F9}"/>
              </a:ext>
            </a:extLst>
          </p:cNvPr>
          <p:cNvSpPr txBox="1"/>
          <p:nvPr/>
        </p:nvSpPr>
        <p:spPr>
          <a:xfrm>
            <a:off x="6324600" y="4403516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dirty="0">
                <a:solidFill>
                  <a:srgbClr val="363D62"/>
                </a:solidFill>
                <a:latin typeface="Gmarket Sans Bold"/>
              </a:rPr>
              <a:t>SKILL STACK</a:t>
            </a:r>
            <a:endParaRPr lang="en-US" sz="20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pic>
        <p:nvPicPr>
          <p:cNvPr id="90" name="Picture 37">
            <a:extLst>
              <a:ext uri="{FF2B5EF4-FFF2-40B4-BE49-F238E27FC236}">
                <a16:creationId xmlns:a16="http://schemas.microsoft.com/office/drawing/2014/main" id="{976C3953-1F6A-B9E5-BEFC-3F6B981F83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560" y="3505736"/>
            <a:ext cx="2216149" cy="404608"/>
          </a:xfrm>
          <a:prstGeom prst="rect">
            <a:avLst/>
          </a:prstGeom>
          <a:effectLst>
            <a:outerShdw blurRad="2367" dir="2700000">
              <a:srgbClr val="000000">
                <a:alpha val="29000"/>
              </a:srgbClr>
            </a:outerShdw>
          </a:effectLst>
        </p:spPr>
      </p:pic>
      <p:pic>
        <p:nvPicPr>
          <p:cNvPr id="91" name="Picture 37">
            <a:extLst>
              <a:ext uri="{FF2B5EF4-FFF2-40B4-BE49-F238E27FC236}">
                <a16:creationId xmlns:a16="http://schemas.microsoft.com/office/drawing/2014/main" id="{0F789242-9AA0-08FF-4701-09A9790B8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57451" y="3543300"/>
            <a:ext cx="2216149" cy="404608"/>
          </a:xfrm>
          <a:prstGeom prst="rect">
            <a:avLst/>
          </a:prstGeom>
          <a:effectLst>
            <a:outerShdw blurRad="2367" dir="2700000">
              <a:srgbClr val="000000">
                <a:alpha val="29000"/>
              </a:srgbClr>
            </a:outerShdw>
          </a:effectLst>
        </p:spPr>
      </p:pic>
      <p:pic>
        <p:nvPicPr>
          <p:cNvPr id="92" name="Picture 37">
            <a:extLst>
              <a:ext uri="{FF2B5EF4-FFF2-40B4-BE49-F238E27FC236}">
                <a16:creationId xmlns:a16="http://schemas.microsoft.com/office/drawing/2014/main" id="{005A45E6-2AAB-1DCA-174B-4B26855484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92000" y="3543300"/>
            <a:ext cx="2216149" cy="404608"/>
          </a:xfrm>
          <a:prstGeom prst="rect">
            <a:avLst/>
          </a:prstGeom>
          <a:effectLst>
            <a:outerShdw blurRad="2367" dir="2700000">
              <a:srgbClr val="000000">
                <a:alpha val="29000"/>
              </a:srgbClr>
            </a:outerShdw>
          </a:effectLst>
        </p:spPr>
      </p:pic>
      <p:pic>
        <p:nvPicPr>
          <p:cNvPr id="93" name="Picture 37">
            <a:extLst>
              <a:ext uri="{FF2B5EF4-FFF2-40B4-BE49-F238E27FC236}">
                <a16:creationId xmlns:a16="http://schemas.microsoft.com/office/drawing/2014/main" id="{2FD83A87-24D3-3645-917A-A8018820C4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1451" y="3543300"/>
            <a:ext cx="2216149" cy="404608"/>
          </a:xfrm>
          <a:prstGeom prst="rect">
            <a:avLst/>
          </a:prstGeom>
          <a:effectLst>
            <a:outerShdw blurRad="2367" dir="2700000">
              <a:srgbClr val="000000">
                <a:alpha val="29000"/>
              </a:srgbClr>
            </a:outerShdw>
          </a:effectLst>
        </p:spPr>
      </p:pic>
      <p:pic>
        <p:nvPicPr>
          <p:cNvPr id="2" name="Picture 54">
            <a:extLst>
              <a:ext uri="{FF2B5EF4-FFF2-40B4-BE49-F238E27FC236}">
                <a16:creationId xmlns:a16="http://schemas.microsoft.com/office/drawing/2014/main" id="{DAE2B6B9-5B0C-0DA0-7F90-E50D794B93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7857" y="3504383"/>
            <a:ext cx="644507" cy="393589"/>
          </a:xfrm>
          <a:prstGeom prst="rect">
            <a:avLst/>
          </a:prstGeom>
        </p:spPr>
      </p:pic>
      <p:pic>
        <p:nvPicPr>
          <p:cNvPr id="7" name="Picture 54">
            <a:extLst>
              <a:ext uri="{FF2B5EF4-FFF2-40B4-BE49-F238E27FC236}">
                <a16:creationId xmlns:a16="http://schemas.microsoft.com/office/drawing/2014/main" id="{59D9BC9C-CEA3-637F-9B87-5F1AB52FA3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0813" y="3542371"/>
            <a:ext cx="969788" cy="355601"/>
          </a:xfrm>
          <a:prstGeom prst="rect">
            <a:avLst/>
          </a:prstGeom>
        </p:spPr>
      </p:pic>
      <p:pic>
        <p:nvPicPr>
          <p:cNvPr id="8" name="Picture 54">
            <a:extLst>
              <a:ext uri="{FF2B5EF4-FFF2-40B4-BE49-F238E27FC236}">
                <a16:creationId xmlns:a16="http://schemas.microsoft.com/office/drawing/2014/main" id="{A8B648DA-6011-AE02-1091-6E624ACDA6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13703" y="3537490"/>
            <a:ext cx="823782" cy="418140"/>
          </a:xfrm>
          <a:prstGeom prst="rect">
            <a:avLst/>
          </a:prstGeom>
        </p:spPr>
      </p:pic>
      <p:pic>
        <p:nvPicPr>
          <p:cNvPr id="9" name="Picture 54">
            <a:extLst>
              <a:ext uri="{FF2B5EF4-FFF2-40B4-BE49-F238E27FC236}">
                <a16:creationId xmlns:a16="http://schemas.microsoft.com/office/drawing/2014/main" id="{9C56798E-EE79-170C-967C-9D841A27C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55199" y="3569307"/>
            <a:ext cx="823782" cy="386323"/>
          </a:xfrm>
          <a:prstGeom prst="rect">
            <a:avLst/>
          </a:prstGeom>
        </p:spPr>
      </p:pic>
      <p:sp>
        <p:nvSpPr>
          <p:cNvPr id="10" name="TextBox 47">
            <a:extLst>
              <a:ext uri="{FF2B5EF4-FFF2-40B4-BE49-F238E27FC236}">
                <a16:creationId xmlns:a16="http://schemas.microsoft.com/office/drawing/2014/main" id="{91CE04EF-D859-A6B7-F3E5-28E4093C42F0}"/>
              </a:ext>
            </a:extLst>
          </p:cNvPr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  <p:pic>
        <p:nvPicPr>
          <p:cNvPr id="1030" name="Picture 6" descr="Django - 나무위키">
            <a:extLst>
              <a:ext uri="{FF2B5EF4-FFF2-40B4-BE49-F238E27FC236}">
                <a16:creationId xmlns:a16="http://schemas.microsoft.com/office/drawing/2014/main" id="{B10D8B50-AD70-2F50-AD38-EE2870C8F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345" y="5332210"/>
            <a:ext cx="363855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ython Pandas DataFrame">
            <a:extLst>
              <a:ext uri="{FF2B5EF4-FFF2-40B4-BE49-F238E27FC236}">
                <a16:creationId xmlns:a16="http://schemas.microsoft.com/office/drawing/2014/main" id="{F6B28813-7DCA-9B09-42AE-932599B2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7371002"/>
            <a:ext cx="28194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021년 머신러닝을 위한 최고의 파이썬 라이브러리 8가지 - 한빛출판네트워크">
            <a:extLst>
              <a:ext uri="{FF2B5EF4-FFF2-40B4-BE49-F238E27FC236}">
                <a16:creationId xmlns:a16="http://schemas.microsoft.com/office/drawing/2014/main" id="{DB2B775B-0400-A511-A02B-6B354C26A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543" y="5143500"/>
            <a:ext cx="3626555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4CA69-25E2-65CC-15FE-DD0B7432E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56B8CCD0-F1FB-B7C4-EBE4-F15A8DF67DE2}"/>
              </a:ext>
            </a:extLst>
          </p:cNvPr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2B6408C-678E-8427-A4E7-D6F2238D2B4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E138BC8F-EB9A-6609-59B4-6450969E9EE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B2B1A99A-06CA-6CBA-5815-332F8A4560E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95124532-BABD-9A53-E7C5-1488686FD03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B765A033-6A9A-ED1F-59D6-52AF8A7173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9C1AA68-5843-0C99-50EB-6EECF3EC37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990709FF-9DC1-89B8-D87C-DB38EFD8D473}"/>
              </a:ext>
            </a:extLst>
          </p:cNvPr>
          <p:cNvSpPr txBox="1"/>
          <p:nvPr/>
        </p:nvSpPr>
        <p:spPr>
          <a:xfrm>
            <a:off x="657942" y="1117600"/>
            <a:ext cx="73406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57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지하철</a:t>
            </a:r>
            <a:r>
              <a:rPr lang="ko-KR" altLang="en-US" sz="5700" dirty="0">
                <a:solidFill>
                  <a:srgbClr val="363D62"/>
                </a:solidFill>
                <a:latin typeface="Noto Sans CJK KR Black"/>
              </a:rPr>
              <a:t> </a:t>
            </a:r>
            <a:r>
              <a:rPr lang="ko-KR" altLang="en-US" sz="5700" dirty="0" err="1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길찾기</a:t>
            </a:r>
            <a:r>
              <a:rPr lang="ko-KR" altLang="en-US" sz="5700" dirty="0">
                <a:solidFill>
                  <a:srgbClr val="363D62"/>
                </a:solidFill>
                <a:latin typeface="Noto Sans CJK KR Black"/>
              </a:rPr>
              <a:t> </a:t>
            </a:r>
            <a:endParaRPr lang="en-US" sz="5700" dirty="0">
              <a:solidFill>
                <a:srgbClr val="363D62"/>
              </a:solidFill>
              <a:latin typeface="Noto Sans CJK KR Black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0C111C5D-9F30-0BB4-B613-7DA90B536710}"/>
              </a:ext>
            </a:extLst>
          </p:cNvPr>
          <p:cNvSpPr txBox="1"/>
          <p:nvPr/>
        </p:nvSpPr>
        <p:spPr>
          <a:xfrm>
            <a:off x="7340600" y="241300"/>
            <a:ext cx="4025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BX Design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960DED0A-B1BC-44A3-08EC-C8736DCBC98A}"/>
              </a:ext>
            </a:extLst>
          </p:cNvPr>
          <p:cNvSpPr txBox="1"/>
          <p:nvPr/>
        </p:nvSpPr>
        <p:spPr>
          <a:xfrm>
            <a:off x="14503400" y="9728200"/>
            <a:ext cx="3187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 KIM MIRI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05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6AEEBCF0-31E1-6D0E-BE39-CA8F051D3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43" y="1117600"/>
            <a:ext cx="10020299" cy="8394699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72B20CF1-7830-351B-F861-107DAA81F093}"/>
              </a:ext>
            </a:extLst>
          </p:cNvPr>
          <p:cNvSpPr txBox="1"/>
          <p:nvPr/>
        </p:nvSpPr>
        <p:spPr>
          <a:xfrm>
            <a:off x="8010832" y="5600700"/>
            <a:ext cx="8858251" cy="1116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사용언어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C</a:t>
            </a: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알고리즘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 </a:t>
            </a: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다익스트라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en-US" altLang="ko-KR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djkstra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알고리즘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기간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1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개월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목적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  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자료구조 수업 후 </a:t>
            </a: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다익스트라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알고리즘의 이해도 증진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기능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출발역과 도착역을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입력받으면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  걸리는 시간과 호선을 출력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다익스트라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알고리즘을 활용하여 출발역과 도착역을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호선부터 탐색 진행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출발역과 도착역의 호선이 일치할 경우 경로 출력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그렇지 않은 경우 환승역에서 연결된 호선의 역들을 탐색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그 후 도착역을 찾으면 걸린 시간을 출력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한계점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회 이하의 환승 노선의 경우 최소 경로의 시간을 구할 수 있지만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   3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회 이상이 될 경우 최소 경로의 시간이 아닐 수 있다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Notion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링크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en-US" altLang="ko-KR" dirty="0">
                <a:latin typeface="Gmarket Sans Light" panose="020B0600000101010101" charset="-127"/>
                <a:ea typeface="Gmarket Sans Light" panose="020B0600000101010101" charset="-127"/>
                <a:hlinkClick r:id="rId4"/>
              </a:rPr>
              <a:t>(1) </a:t>
            </a:r>
            <a:r>
              <a:rPr lang="ko-KR" altLang="en-US" dirty="0">
                <a:latin typeface="Gmarket Sans Light" panose="020B0600000101010101" charset="-127"/>
                <a:ea typeface="Gmarket Sans Light" panose="020B0600000101010101" charset="-127"/>
                <a:hlinkClick r:id="rId4"/>
              </a:rPr>
              <a:t>프로젝트 지하철 노선도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86CF5D-DC54-F47E-E8C7-5CC5A856D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539999"/>
            <a:ext cx="6357189" cy="2963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D8BFAC-71D5-AA67-DABB-3FDED52E5D88}"/>
              </a:ext>
            </a:extLst>
          </p:cNvPr>
          <p:cNvSpPr txBox="1"/>
          <p:nvPr/>
        </p:nvSpPr>
        <p:spPr>
          <a:xfrm>
            <a:off x="7755890" y="1332986"/>
            <a:ext cx="972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363D62"/>
                </a:solidFill>
                <a:latin typeface="Gmarket Sans Bold"/>
              </a:rPr>
              <a:t>DETAILS</a:t>
            </a:r>
          </a:p>
        </p:txBody>
      </p:sp>
      <p:sp>
        <p:nvSpPr>
          <p:cNvPr id="10" name="TextBox 47">
            <a:extLst>
              <a:ext uri="{FF2B5EF4-FFF2-40B4-BE49-F238E27FC236}">
                <a16:creationId xmlns:a16="http://schemas.microsoft.com/office/drawing/2014/main" id="{417D38EE-2459-A8C4-9334-01AA0867C31C}"/>
              </a:ext>
            </a:extLst>
          </p:cNvPr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</p:spTree>
    <p:extLst>
      <p:ext uri="{BB962C8B-B14F-4D97-AF65-F5344CB8AC3E}">
        <p14:creationId xmlns:p14="http://schemas.microsoft.com/office/powerpoint/2010/main" val="241575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00719-4833-C0CF-F4A4-939FA6322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B2D4319B-AA71-D48D-C507-089E9E2C9887}"/>
              </a:ext>
            </a:extLst>
          </p:cNvPr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AF9EC6-DC05-ADB6-E1C1-288FB81EFB6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F8380A59-4DAD-BAF5-B0E9-2233E2A4459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E612A5D8-79E7-D753-E014-7216E726EB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74978F50-0EE5-1958-CFC6-B9E2C79C2B9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FEB0A42-9C37-DE9F-D36B-D758E58AAAC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BA502D2-65B7-8478-414D-9246E78473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052BF956-0C69-B3CC-AD5E-0FB68FD2280B}"/>
              </a:ext>
            </a:extLst>
          </p:cNvPr>
          <p:cNvSpPr txBox="1"/>
          <p:nvPr/>
        </p:nvSpPr>
        <p:spPr>
          <a:xfrm>
            <a:off x="660400" y="1117600"/>
            <a:ext cx="5892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5700" b="0" i="0" u="none" strike="noStrike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업무 보조 서비스</a:t>
            </a:r>
            <a:endParaRPr lang="en-US" sz="5700" b="0" i="0" u="none" strike="noStrike" dirty="0">
              <a:solidFill>
                <a:srgbClr val="363D62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2E41CD30-BEED-2BEA-FA32-CCF4A8900950}"/>
              </a:ext>
            </a:extLst>
          </p:cNvPr>
          <p:cNvSpPr txBox="1"/>
          <p:nvPr/>
        </p:nvSpPr>
        <p:spPr>
          <a:xfrm>
            <a:off x="7340600" y="241300"/>
            <a:ext cx="4025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BX Design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6F328616-F4AA-C0D5-3410-5A4B88ADD63A}"/>
              </a:ext>
            </a:extLst>
          </p:cNvPr>
          <p:cNvSpPr txBox="1"/>
          <p:nvPr/>
        </p:nvSpPr>
        <p:spPr>
          <a:xfrm>
            <a:off x="14503400" y="9728200"/>
            <a:ext cx="3187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 KIM MIRI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05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6A80D25-11B2-8894-E8D0-E902FF672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843" y="1117600"/>
            <a:ext cx="10020299" cy="8394699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5B6F3D88-4D49-A0F3-E214-B13F27769C7C}"/>
              </a:ext>
            </a:extLst>
          </p:cNvPr>
          <p:cNvSpPr txBox="1"/>
          <p:nvPr/>
        </p:nvSpPr>
        <p:spPr>
          <a:xfrm>
            <a:off x="8013700" y="5798487"/>
            <a:ext cx="10274300" cy="13705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개발 목적 </a:t>
            </a:r>
            <a:r>
              <a:rPr lang="en-US" altLang="ko-KR" kern="0" spc="0" dirty="0">
                <a:solidFill>
                  <a:srgbClr val="000000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: 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직원의 업무 효율을 위한 업무 보조 서비스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역할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팀장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데이터 키워드 추출 알고리즘 작성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기획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기간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1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개월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사용언어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Python, Swift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기능 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</a:t>
            </a: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온디바이스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형식의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llama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사용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설명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</a:t>
            </a: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LLM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모델을 사용하여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NLP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통해 </a:t>
            </a:r>
            <a:r>
              <a:rPr lang="en-US" altLang="ko-KR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HuggingFace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의 </a:t>
            </a:r>
            <a:r>
              <a:rPr lang="en-US" altLang="ko-KR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KoBest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를 사용하여 기계학습 진행 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온디바이스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형식으로 보안성 강화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Gmarket Sans Light" panose="020B0600000101010101" charset="-127"/>
                <a:ea typeface="Gmarket Sans Light" panose="020B0600000101010101" charset="-127"/>
              </a:rPr>
              <a:t> 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FB5503-F794-AEB8-409A-0AB554260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032" y="6134100"/>
            <a:ext cx="1800918" cy="1657663"/>
          </a:xfrm>
          <a:prstGeom prst="rect">
            <a:avLst/>
          </a:prstGeom>
        </p:spPr>
      </p:pic>
      <p:pic>
        <p:nvPicPr>
          <p:cNvPr id="10" name="Picture 2" descr="Python (programming language) - Wikipedia">
            <a:extLst>
              <a:ext uri="{FF2B5EF4-FFF2-40B4-BE49-F238E27FC236}">
                <a16:creationId xmlns:a16="http://schemas.microsoft.com/office/drawing/2014/main" id="{6070130A-7F44-5B78-71D2-238A1B49B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79" y="6383777"/>
            <a:ext cx="1430950" cy="1570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0B1D0D-E757-8ED3-C043-F7D6DF35D8EF}"/>
              </a:ext>
            </a:extLst>
          </p:cNvPr>
          <p:cNvSpPr txBox="1"/>
          <p:nvPr/>
        </p:nvSpPr>
        <p:spPr>
          <a:xfrm>
            <a:off x="7755890" y="1332986"/>
            <a:ext cx="972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363D62"/>
                </a:solidFill>
                <a:latin typeface="Gmarket Sans Bold"/>
              </a:rPr>
              <a:t>DETAILS</a:t>
            </a:r>
          </a:p>
        </p:txBody>
      </p:sp>
      <p:sp>
        <p:nvSpPr>
          <p:cNvPr id="14" name="TextBox 47">
            <a:extLst>
              <a:ext uri="{FF2B5EF4-FFF2-40B4-BE49-F238E27FC236}">
                <a16:creationId xmlns:a16="http://schemas.microsoft.com/office/drawing/2014/main" id="{3308A118-1F19-2B9E-BEB0-A72EC9EC9145}"/>
              </a:ext>
            </a:extLst>
          </p:cNvPr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  <p:pic>
        <p:nvPicPr>
          <p:cNvPr id="2050" name="Picture 2" descr="AI 연구 및 기술 동향] NLP (1) : 자연어 처리 (Natural Language Processing) 란? - CSLEE  Tech Blog %">
            <a:extLst>
              <a:ext uri="{FF2B5EF4-FFF2-40B4-BE49-F238E27FC236}">
                <a16:creationId xmlns:a16="http://schemas.microsoft.com/office/drawing/2014/main" id="{171B821E-D8FE-4234-3FBC-69849D54C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89" y="3345115"/>
            <a:ext cx="3850640" cy="220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88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D7C175-C62F-AD4F-6676-D441902E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3E26BB96-60E7-4FB3-D26A-772433DE9361}"/>
              </a:ext>
            </a:extLst>
          </p:cNvPr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548526C-7A33-6385-9D87-55EDBFB416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FADF9BFB-8EDB-073B-AFA7-6D387ED15C0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FD9C7CD7-A0C9-1FA1-5136-08FE32967F7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A8DE1BC-29BC-0296-1499-5A33BB878C0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E5FEED38-B5F7-E6F1-AABD-026072D9CC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7DAF58CB-A01C-0A86-BAB5-D578C490447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B37F5ABF-8B38-7640-C400-0882BBFBC57A}"/>
              </a:ext>
            </a:extLst>
          </p:cNvPr>
          <p:cNvSpPr txBox="1"/>
          <p:nvPr/>
        </p:nvSpPr>
        <p:spPr>
          <a:xfrm>
            <a:off x="660400" y="1666676"/>
            <a:ext cx="627380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ko-KR" altLang="en-US" sz="57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항공기 시뮬레이션</a:t>
            </a:r>
            <a:endParaRPr lang="en-US" altLang="ko-KR" sz="5700" dirty="0">
              <a:solidFill>
                <a:srgbClr val="363D62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lvl="0" algn="l">
              <a:lnSpc>
                <a:spcPct val="106240"/>
              </a:lnSpc>
            </a:pPr>
            <a:r>
              <a:rPr lang="en-US" altLang="ko-KR" sz="57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(</a:t>
            </a:r>
            <a:r>
              <a:rPr lang="ko-KR" altLang="en-US" sz="57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진행중</a:t>
            </a:r>
            <a:r>
              <a:rPr lang="en-US" altLang="ko-KR" sz="5700" dirty="0">
                <a:solidFill>
                  <a:srgbClr val="363D62"/>
                </a:solidFill>
                <a:latin typeface="Gmarket Sans Light" panose="020B0600000101010101" charset="-127"/>
                <a:ea typeface="Gmarket Sans Light" panose="020B0600000101010101" charset="-127"/>
              </a:rPr>
              <a:t>)</a:t>
            </a:r>
            <a:endParaRPr lang="en-US" sz="5700" b="0" i="0" u="none" strike="noStrike" dirty="0">
              <a:solidFill>
                <a:srgbClr val="363D62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D25BD072-112C-20E3-3121-8D431A26C978}"/>
              </a:ext>
            </a:extLst>
          </p:cNvPr>
          <p:cNvSpPr txBox="1"/>
          <p:nvPr/>
        </p:nvSpPr>
        <p:spPr>
          <a:xfrm>
            <a:off x="7340600" y="241300"/>
            <a:ext cx="4025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BX Design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105F05FC-3EBD-6C08-76B4-67E221341990}"/>
              </a:ext>
            </a:extLst>
          </p:cNvPr>
          <p:cNvSpPr txBox="1"/>
          <p:nvPr/>
        </p:nvSpPr>
        <p:spPr>
          <a:xfrm>
            <a:off x="14503400" y="9728200"/>
            <a:ext cx="3187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 KIM MIRI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05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DDA11A33-73C8-0C9A-8022-7E7CC0F62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301" y="1104900"/>
            <a:ext cx="10020299" cy="8394699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20570-20EC-731F-5B51-021647FB7871}"/>
              </a:ext>
            </a:extLst>
          </p:cNvPr>
          <p:cNvSpPr txBox="1"/>
          <p:nvPr/>
        </p:nvSpPr>
        <p:spPr>
          <a:xfrm>
            <a:off x="8188324" y="4458216"/>
            <a:ext cx="8858251" cy="13705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목적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항공기의 비행 시뮬레이션 환경을 구현하여 바람과 헤딩각에 따라 항공기의 위치를 그래프로 구현하는 시뮬레이션 환경을 구현</a:t>
            </a: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내용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항공기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figure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가 바람과 속도를 </a:t>
            </a:r>
            <a:r>
              <a:rPr lang="ko-KR" altLang="en-US" kern="0" dirty="0" err="1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입력받고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시뮬레이션을 구현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</a:t>
            </a: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항공기의 비행시간을 입력한 후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 항공기의 시뮬레이션을 실행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중지시키는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UI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를 디자인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.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언어 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: MATLAP</a:t>
            </a:r>
          </a:p>
          <a:p>
            <a:pPr algn="just" fontAlgn="base" latinLnBrk="1">
              <a:lnSpc>
                <a:spcPct val="160000"/>
              </a:lnSpc>
            </a:pP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-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실행환경 그림 필요</a:t>
            </a:r>
            <a:r>
              <a:rPr lang="en-US" altLang="ko-KR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,  </a:t>
            </a:r>
            <a:r>
              <a:rPr lang="ko-KR" altLang="en-US" kern="0" dirty="0">
                <a:solidFill>
                  <a:srgbClr val="000000"/>
                </a:solidFill>
                <a:latin typeface="Gmarket Sans Light" panose="020B0600000101010101" charset="-127"/>
                <a:ea typeface="Gmarket Sans Light" panose="020B0600000101010101" charset="-127"/>
              </a:rPr>
              <a:t>기능 구현 설명 필요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kern="0" dirty="0">
              <a:solidFill>
                <a:srgbClr val="000000"/>
              </a:solidFill>
              <a:latin typeface="Gmarket Sans Light" panose="020B0600000101010101" charset="-127"/>
              <a:ea typeface="Gmarket Sans Light" panose="020B0600000101010101" charset="-127"/>
            </a:endParaRPr>
          </a:p>
          <a:p>
            <a:pPr marL="285750" indent="-285750" algn="just" fontAlgn="base" latinLnBrk="1">
              <a:lnSpc>
                <a:spcPct val="160000"/>
              </a:lnSpc>
              <a:buFontTx/>
              <a:buChar char="-"/>
            </a:pPr>
            <a:endParaRPr lang="en-US" altLang="ko-KR" sz="1800" kern="0" spc="0" dirty="0">
              <a:solidFill>
                <a:srgbClr val="000000"/>
              </a:solidFill>
              <a:effectLst/>
              <a:latin typeface="Gmarket Sans Light" panose="020B0600000101010101" charset="-127"/>
              <a:ea typeface="Gmarket Sans Light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7623E-FD4F-A053-F176-F6B7E6F84F41}"/>
              </a:ext>
            </a:extLst>
          </p:cNvPr>
          <p:cNvSpPr txBox="1"/>
          <p:nvPr/>
        </p:nvSpPr>
        <p:spPr>
          <a:xfrm>
            <a:off x="7755890" y="1332986"/>
            <a:ext cx="972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363D62"/>
                </a:solidFill>
                <a:latin typeface="Gmarket Sans Bold"/>
              </a:rPr>
              <a:t>DETAILS</a:t>
            </a:r>
          </a:p>
        </p:txBody>
      </p:sp>
      <p:sp>
        <p:nvSpPr>
          <p:cNvPr id="9" name="TextBox 47">
            <a:extLst>
              <a:ext uri="{FF2B5EF4-FFF2-40B4-BE49-F238E27FC236}">
                <a16:creationId xmlns:a16="http://schemas.microsoft.com/office/drawing/2014/main" id="{61660C03-0A2B-4B01-7F27-CF1BEA2D1A56}"/>
              </a:ext>
            </a:extLst>
          </p:cNvPr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</p:spTree>
    <p:extLst>
      <p:ext uri="{BB962C8B-B14F-4D97-AF65-F5344CB8AC3E}">
        <p14:creationId xmlns:p14="http://schemas.microsoft.com/office/powerpoint/2010/main" val="4182555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49E76-9072-CC46-18BA-336010B8B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E57DAF2D-6EDF-A0C8-EDFF-B0E00A864E1F}"/>
              </a:ext>
            </a:extLst>
          </p:cNvPr>
          <p:cNvSpPr txBox="1"/>
          <p:nvPr/>
        </p:nvSpPr>
        <p:spPr>
          <a:xfrm>
            <a:off x="660400" y="254000"/>
            <a:ext cx="11811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PART 02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DC0A91E-A8BA-9450-DCCF-0C726A4F71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-10800000">
            <a:off x="-558800" y="647700"/>
            <a:ext cx="19443700" cy="635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B2C15E8D-3587-33D8-6BD7-C54594AA094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390ED7F-08EE-32C1-BCCE-202AB51F8D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F5311FD-E70F-70CF-8D65-D205FC1CF8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68D90D51-4502-1FD0-EFF0-E07D17705AA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0BA6D4AA-8661-611D-B417-378AB0D44B5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46" name="TextBox 46">
            <a:extLst>
              <a:ext uri="{FF2B5EF4-FFF2-40B4-BE49-F238E27FC236}">
                <a16:creationId xmlns:a16="http://schemas.microsoft.com/office/drawing/2014/main" id="{535042CF-6EDC-CC35-3C46-8EBA80821BC8}"/>
              </a:ext>
            </a:extLst>
          </p:cNvPr>
          <p:cNvSpPr txBox="1"/>
          <p:nvPr/>
        </p:nvSpPr>
        <p:spPr>
          <a:xfrm>
            <a:off x="660400" y="2149873"/>
            <a:ext cx="4650740" cy="1016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5700" b="0" i="0" u="none" strike="noStrike" dirty="0">
                <a:solidFill>
                  <a:srgbClr val="363D62"/>
                </a:solidFill>
                <a:latin typeface="Noto Sans CJK KR Black"/>
              </a:rPr>
              <a:t>Award &amp;</a:t>
            </a:r>
          </a:p>
          <a:p>
            <a:pPr lvl="0" algn="l">
              <a:lnSpc>
                <a:spcPct val="106240"/>
              </a:lnSpc>
            </a:pPr>
            <a:r>
              <a:rPr lang="en-US" sz="5700" dirty="0">
                <a:solidFill>
                  <a:srgbClr val="363D62"/>
                </a:solidFill>
                <a:latin typeface="Noto Sans CJK KR Black"/>
              </a:rPr>
              <a:t>Certification</a:t>
            </a:r>
            <a:endParaRPr lang="en-US" sz="5700" b="0" i="0" u="none" strike="noStrike" dirty="0">
              <a:solidFill>
                <a:srgbClr val="363D62"/>
              </a:solidFill>
              <a:latin typeface="Noto Sans CJK KR Black"/>
            </a:endParaRPr>
          </a:p>
          <a:p>
            <a:pPr lvl="0" algn="l">
              <a:lnSpc>
                <a:spcPct val="106240"/>
              </a:lnSpc>
            </a:pPr>
            <a:endParaRPr lang="en-US" sz="5700" b="0" i="0" u="none" strike="noStrike" dirty="0">
              <a:solidFill>
                <a:srgbClr val="363D62"/>
              </a:solidFill>
              <a:latin typeface="Noto Sans CJK KR Black"/>
            </a:endParaRPr>
          </a:p>
        </p:txBody>
      </p:sp>
      <p:sp>
        <p:nvSpPr>
          <p:cNvPr id="53" name="TextBox 53">
            <a:extLst>
              <a:ext uri="{FF2B5EF4-FFF2-40B4-BE49-F238E27FC236}">
                <a16:creationId xmlns:a16="http://schemas.microsoft.com/office/drawing/2014/main" id="{C4E4954F-8570-9862-9CF8-A51E468DCA10}"/>
              </a:ext>
            </a:extLst>
          </p:cNvPr>
          <p:cNvSpPr txBox="1"/>
          <p:nvPr/>
        </p:nvSpPr>
        <p:spPr>
          <a:xfrm>
            <a:off x="7340600" y="241300"/>
            <a:ext cx="40259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BX Design</a:t>
            </a:r>
          </a:p>
        </p:txBody>
      </p:sp>
      <p:sp>
        <p:nvSpPr>
          <p:cNvPr id="56" name="TextBox 56">
            <a:extLst>
              <a:ext uri="{FF2B5EF4-FFF2-40B4-BE49-F238E27FC236}">
                <a16:creationId xmlns:a16="http://schemas.microsoft.com/office/drawing/2014/main" id="{814A4361-2F1D-8180-A802-665E6F3E2EE3}"/>
              </a:ext>
            </a:extLst>
          </p:cNvPr>
          <p:cNvSpPr txBox="1"/>
          <p:nvPr/>
        </p:nvSpPr>
        <p:spPr>
          <a:xfrm>
            <a:off x="14503400" y="9728200"/>
            <a:ext cx="31877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b="0" i="0" u="none" strike="noStrike">
                <a:solidFill>
                  <a:srgbClr val="363D62"/>
                </a:solidFill>
                <a:latin typeface="Gmarket Sans Light"/>
              </a:rPr>
              <a:t> KIM MIRI PORTFOLIO.  </a:t>
            </a:r>
            <a:r>
              <a:rPr lang="en-US" sz="1300" b="0" i="0" u="none" strike="noStrike">
                <a:solidFill>
                  <a:srgbClr val="363D62"/>
                </a:solidFill>
                <a:latin typeface="Gmarket Sans Bold"/>
              </a:rPr>
              <a:t>05</a:t>
            </a:r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E02311A2-59D3-D6C8-605F-B9E9ABFFA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600" y="1104900"/>
            <a:ext cx="11569700" cy="3277436"/>
          </a:xfrm>
          <a:prstGeom prst="rect">
            <a:avLst/>
          </a:prstGeom>
        </p:spPr>
      </p:pic>
      <p:pic>
        <p:nvPicPr>
          <p:cNvPr id="60" name="Picture 4">
            <a:extLst>
              <a:ext uri="{FF2B5EF4-FFF2-40B4-BE49-F238E27FC236}">
                <a16:creationId xmlns:a16="http://schemas.microsoft.com/office/drawing/2014/main" id="{31F90817-2234-3663-2289-840D883C5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4533900"/>
            <a:ext cx="11569700" cy="2772845"/>
          </a:xfrm>
          <a:prstGeom prst="rect">
            <a:avLst/>
          </a:prstGeom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439141D7-BDE3-0E03-0438-D19939301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0" y="7476055"/>
            <a:ext cx="11569700" cy="2252145"/>
          </a:xfrm>
          <a:prstGeom prst="rect">
            <a:avLst/>
          </a:prstGeom>
        </p:spPr>
      </p:pic>
      <p:sp>
        <p:nvSpPr>
          <p:cNvPr id="63" name="TextBox 15">
            <a:extLst>
              <a:ext uri="{FF2B5EF4-FFF2-40B4-BE49-F238E27FC236}">
                <a16:creationId xmlns:a16="http://schemas.microsoft.com/office/drawing/2014/main" id="{F171D41F-1764-9549-2745-03E38CD777B0}"/>
              </a:ext>
            </a:extLst>
          </p:cNvPr>
          <p:cNvSpPr txBox="1"/>
          <p:nvPr/>
        </p:nvSpPr>
        <p:spPr>
          <a:xfrm>
            <a:off x="6324600" y="4711700"/>
            <a:ext cx="32385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363D62"/>
                </a:solidFill>
                <a:latin typeface="Gmarket Sans Bold"/>
              </a:rPr>
              <a:t>AWARDS</a:t>
            </a:r>
          </a:p>
        </p:txBody>
      </p:sp>
      <p:sp>
        <p:nvSpPr>
          <p:cNvPr id="65" name="TextBox 22">
            <a:extLst>
              <a:ext uri="{FF2B5EF4-FFF2-40B4-BE49-F238E27FC236}">
                <a16:creationId xmlns:a16="http://schemas.microsoft.com/office/drawing/2014/main" id="{D65B09D2-17BE-2FF9-D4B4-7B431C448388}"/>
              </a:ext>
            </a:extLst>
          </p:cNvPr>
          <p:cNvSpPr txBox="1"/>
          <p:nvPr/>
        </p:nvSpPr>
        <p:spPr>
          <a:xfrm>
            <a:off x="6946901" y="53340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18A8F1"/>
              </a:solidFill>
              <a:latin typeface="Gmarket Sans Bold"/>
            </a:endParaRPr>
          </a:p>
        </p:txBody>
      </p:sp>
      <p:sp>
        <p:nvSpPr>
          <p:cNvPr id="67" name="TextBox 25">
            <a:extLst>
              <a:ext uri="{FF2B5EF4-FFF2-40B4-BE49-F238E27FC236}">
                <a16:creationId xmlns:a16="http://schemas.microsoft.com/office/drawing/2014/main" id="{C0C7FB67-CA43-9C54-7D8C-2764A6C5FD03}"/>
              </a:ext>
            </a:extLst>
          </p:cNvPr>
          <p:cNvSpPr txBox="1"/>
          <p:nvPr/>
        </p:nvSpPr>
        <p:spPr>
          <a:xfrm>
            <a:off x="6946901" y="60833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FD9F28"/>
              </a:solidFill>
              <a:latin typeface="Gmarket Sans Bold"/>
            </a:endParaRPr>
          </a:p>
        </p:txBody>
      </p:sp>
      <p:sp>
        <p:nvSpPr>
          <p:cNvPr id="69" name="TextBox 28">
            <a:extLst>
              <a:ext uri="{FF2B5EF4-FFF2-40B4-BE49-F238E27FC236}">
                <a16:creationId xmlns:a16="http://schemas.microsoft.com/office/drawing/2014/main" id="{372ADF52-D1E7-11B9-9CB1-3225E7293F62}"/>
              </a:ext>
            </a:extLst>
          </p:cNvPr>
          <p:cNvSpPr txBox="1"/>
          <p:nvPr/>
        </p:nvSpPr>
        <p:spPr>
          <a:xfrm>
            <a:off x="11150601" y="53340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A69FFF"/>
              </a:solidFill>
              <a:latin typeface="Gmarket Sans Bold"/>
            </a:endParaRPr>
          </a:p>
        </p:txBody>
      </p:sp>
      <p:sp>
        <p:nvSpPr>
          <p:cNvPr id="71" name="TextBox 31">
            <a:extLst>
              <a:ext uri="{FF2B5EF4-FFF2-40B4-BE49-F238E27FC236}">
                <a16:creationId xmlns:a16="http://schemas.microsoft.com/office/drawing/2014/main" id="{EF3754BB-2081-8E94-8779-4B002E6B5432}"/>
              </a:ext>
            </a:extLst>
          </p:cNvPr>
          <p:cNvSpPr txBox="1"/>
          <p:nvPr/>
        </p:nvSpPr>
        <p:spPr>
          <a:xfrm>
            <a:off x="11150601" y="6083300"/>
            <a:ext cx="495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2200" b="0" i="0" u="none" strike="noStrike" dirty="0">
              <a:solidFill>
                <a:srgbClr val="A69FFF"/>
              </a:solidFill>
              <a:latin typeface="Gmarket Sans Bold"/>
            </a:endParaRPr>
          </a:p>
        </p:txBody>
      </p:sp>
      <p:pic>
        <p:nvPicPr>
          <p:cNvPr id="72" name="Picture 34">
            <a:extLst>
              <a:ext uri="{FF2B5EF4-FFF2-40B4-BE49-F238E27FC236}">
                <a16:creationId xmlns:a16="http://schemas.microsoft.com/office/drawing/2014/main" id="{A2EE7E4F-BF89-2779-A2B3-00AA759E19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6096001" y="4470399"/>
            <a:ext cx="622300" cy="6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80A7725-6C57-A86A-1399-36576743BF2B}"/>
              </a:ext>
            </a:extLst>
          </p:cNvPr>
          <p:cNvSpPr txBox="1"/>
          <p:nvPr/>
        </p:nvSpPr>
        <p:spPr>
          <a:xfrm>
            <a:off x="6172200" y="7610513"/>
            <a:ext cx="972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dirty="0">
                <a:solidFill>
                  <a:srgbClr val="363D62"/>
                </a:solidFill>
                <a:latin typeface="Gmarket Sans Bold"/>
              </a:rPr>
              <a:t>LICENCE</a:t>
            </a:r>
            <a:endParaRPr lang="en-US" altLang="ko-KR" sz="1800" b="0" i="0" u="none" strike="noStrike" dirty="0">
              <a:solidFill>
                <a:srgbClr val="363D62"/>
              </a:solidFill>
              <a:latin typeface="Gmarket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E7225-1B88-5235-3749-71CE65C0F98F}"/>
              </a:ext>
            </a:extLst>
          </p:cNvPr>
          <p:cNvSpPr txBox="1"/>
          <p:nvPr/>
        </p:nvSpPr>
        <p:spPr>
          <a:xfrm>
            <a:off x="6272777" y="1262877"/>
            <a:ext cx="9723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99600"/>
              </a:lnSpc>
            </a:pPr>
            <a:r>
              <a:rPr lang="en-US" altLang="ko-KR" sz="1800" b="0" i="0" u="none" strike="noStrike" dirty="0">
                <a:solidFill>
                  <a:srgbClr val="363D62"/>
                </a:solidFill>
                <a:latin typeface="Gmarket Sans Bold"/>
              </a:rPr>
              <a:t>ACTIVITY</a:t>
            </a: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77BE20EF-C785-940F-2E50-6CC44C6689B6}"/>
              </a:ext>
            </a:extLst>
          </p:cNvPr>
          <p:cNvSpPr txBox="1"/>
          <p:nvPr/>
        </p:nvSpPr>
        <p:spPr>
          <a:xfrm>
            <a:off x="6508751" y="2159517"/>
            <a:ext cx="10274300" cy="13705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023.07 -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항공기 제작 동아리 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NALTRY’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동아리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2024.03 –  2024.12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한서대학교 지역협력 서포터즈 마케팅팀 팀원 활동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8F31242-4ABD-8FAB-B10F-C6D1FB213037}"/>
              </a:ext>
            </a:extLst>
          </p:cNvPr>
          <p:cNvSpPr txBox="1"/>
          <p:nvPr/>
        </p:nvSpPr>
        <p:spPr>
          <a:xfrm>
            <a:off x="6407150" y="5375640"/>
            <a:ext cx="10274300" cy="137056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</a:rPr>
              <a:t>2023 – 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한국로봇항공기경연대회 참여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  <a:p>
            <a:pPr algn="just" fontAlgn="base" latinLnBrk="1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2024 – DSC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공유대학 빅데이터</a:t>
            </a:r>
            <a:r>
              <a:rPr lang="en-US" altLang="ko-KR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/AI </a:t>
            </a:r>
            <a:r>
              <a:rPr lang="ko-KR" altLang="en-US" kern="0" dirty="0" err="1">
                <a:solidFill>
                  <a:srgbClr val="000000"/>
                </a:solidFill>
                <a:latin typeface="함초롬바탕" panose="02030604000101010101" pitchFamily="18" charset="-127"/>
              </a:rPr>
              <a:t>해커톤</a:t>
            </a:r>
            <a:r>
              <a:rPr lang="ko-KR" altLang="en-US" kern="0" dirty="0">
                <a:solidFill>
                  <a:srgbClr val="000000"/>
                </a:solidFill>
                <a:latin typeface="함초롬바탕" panose="02030604000101010101" pitchFamily="18" charset="-127"/>
              </a:rPr>
              <a:t> 참여</a:t>
            </a:r>
            <a:endParaRPr lang="en-US" altLang="ko-KR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0A70DF0A-6316-0425-C83A-C727493DA05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6096001" y="7442199"/>
            <a:ext cx="622300" cy="63500"/>
          </a:xfrm>
          <a:prstGeom prst="rect">
            <a:avLst/>
          </a:prstGeom>
        </p:spPr>
      </p:pic>
      <p:pic>
        <p:nvPicPr>
          <p:cNvPr id="8" name="Picture 34">
            <a:extLst>
              <a:ext uri="{FF2B5EF4-FFF2-40B4-BE49-F238E27FC236}">
                <a16:creationId xmlns:a16="http://schemas.microsoft.com/office/drawing/2014/main" id="{4685AEA8-26B8-EAEB-FBDB-756667809DD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10800000">
            <a:off x="6096000" y="1104901"/>
            <a:ext cx="622300" cy="63500"/>
          </a:xfrm>
          <a:prstGeom prst="rect">
            <a:avLst/>
          </a:prstGeom>
        </p:spPr>
      </p:pic>
      <p:sp>
        <p:nvSpPr>
          <p:cNvPr id="11" name="TextBox 47">
            <a:extLst>
              <a:ext uri="{FF2B5EF4-FFF2-40B4-BE49-F238E27FC236}">
                <a16:creationId xmlns:a16="http://schemas.microsoft.com/office/drawing/2014/main" id="{5C87E898-40DB-5E3C-AD67-41E5130F10BF}"/>
              </a:ext>
            </a:extLst>
          </p:cNvPr>
          <p:cNvSpPr txBox="1"/>
          <p:nvPr/>
        </p:nvSpPr>
        <p:spPr>
          <a:xfrm>
            <a:off x="13373100" y="254000"/>
            <a:ext cx="4318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300" dirty="0">
                <a:solidFill>
                  <a:srgbClr val="363D62"/>
                </a:solidFill>
                <a:latin typeface="Gmarket Sans Light"/>
              </a:rPr>
              <a:t>DEVELOPE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Light"/>
              </a:rPr>
              <a:t>R </a:t>
            </a:r>
            <a:r>
              <a:rPr lang="en-US" sz="1300" b="0" i="0" u="none" strike="noStrike" dirty="0">
                <a:solidFill>
                  <a:srgbClr val="363D62"/>
                </a:solidFill>
                <a:latin typeface="Gmarket Sans Bold"/>
              </a:rPr>
              <a:t>KIM MIINJU</a:t>
            </a:r>
          </a:p>
        </p:txBody>
      </p:sp>
    </p:spTree>
    <p:extLst>
      <p:ext uri="{BB962C8B-B14F-4D97-AF65-F5344CB8AC3E}">
        <p14:creationId xmlns:p14="http://schemas.microsoft.com/office/powerpoint/2010/main" val="200528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3000"/>
          </a:blip>
          <a:stretch>
            <a:fillRect/>
          </a:stretch>
        </p:blipFill>
        <p:spPr>
          <a:xfrm rot="-420000">
            <a:off x="-63500" y="6299200"/>
            <a:ext cx="15836900" cy="1220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 rot="-420000">
            <a:off x="12179300" y="1574800"/>
            <a:ext cx="12903200" cy="9855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-420000">
            <a:off x="-9093200" y="-4152900"/>
            <a:ext cx="15011400" cy="11468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13100" y="3721100"/>
            <a:ext cx="11785600" cy="194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0000" b="0" i="0" u="none" strike="noStrike" spc="100">
                <a:solidFill>
                  <a:srgbClr val="363D62"/>
                </a:solidFill>
                <a:latin typeface="Gmarket Sans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0400" y="3429000"/>
            <a:ext cx="6731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700" dirty="0">
                <a:solidFill>
                  <a:srgbClr val="363D62"/>
                </a:solidFill>
                <a:latin typeface="Gmarket Sans Light"/>
              </a:rPr>
              <a:t>DEVELOPER </a:t>
            </a:r>
            <a:r>
              <a:rPr lang="en-US" sz="2700" b="0" i="0" u="none" strike="noStrike" dirty="0">
                <a:solidFill>
                  <a:srgbClr val="363D62"/>
                </a:solidFill>
                <a:latin typeface="Gmarket Sans Bold"/>
              </a:rPr>
              <a:t>KIM MINJU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5800" y="5829300"/>
            <a:ext cx="4152900" cy="609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0350"/>
              </a:lnSpc>
            </a:pPr>
            <a:r>
              <a:rPr lang="ko-KR" altLang="en-US" sz="1700" dirty="0">
                <a:solidFill>
                  <a:srgbClr val="363D62">
                    <a:alpha val="85098"/>
                  </a:srgbClr>
                </a:solidFill>
                <a:latin typeface="Noto Sans CJK KR Regular"/>
                <a:ea typeface="Noto Sans CJK KR Regular"/>
              </a:rPr>
              <a:t>개발자 김민주</a:t>
            </a:r>
            <a:endParaRPr lang="en-US" altLang="ko-KR" sz="1700" dirty="0">
              <a:solidFill>
                <a:srgbClr val="363D62">
                  <a:alpha val="85098"/>
                </a:srgbClr>
              </a:solidFill>
              <a:latin typeface="Noto Sans CJK KR Regular"/>
              <a:ea typeface="Noto Sans CJK KR Regular"/>
            </a:endParaRPr>
          </a:p>
          <a:p>
            <a:pPr lvl="0" algn="ctr">
              <a:lnSpc>
                <a:spcPct val="120350"/>
              </a:lnSpc>
            </a:pPr>
            <a:r>
              <a:rPr lang="en-US" sz="1700" b="0" i="0" u="none" strike="noStrike" dirty="0">
                <a:solidFill>
                  <a:srgbClr val="363D62">
                    <a:alpha val="85098"/>
                  </a:srgbClr>
                </a:solidFill>
                <a:latin typeface="Noto Sans CJK KR Regular"/>
                <a:ea typeface="Noto Sans CJK KR Regular"/>
              </a:rPr>
              <a:t>2023 – 2025 </a:t>
            </a:r>
            <a:r>
              <a:rPr lang="ko-KR" altLang="en-US" sz="1700" b="0" i="0" u="none" strike="noStrike" dirty="0">
                <a:solidFill>
                  <a:srgbClr val="363D62">
                    <a:alpha val="85098"/>
                  </a:srgbClr>
                </a:solidFill>
                <a:latin typeface="Noto Sans CJK KR Regular"/>
                <a:ea typeface="Noto Sans CJK KR Regular"/>
              </a:rPr>
              <a:t>포트폴리오</a:t>
            </a:r>
            <a:endParaRPr lang="en-US" sz="1700" b="0" i="0" u="none" strike="noStrike" dirty="0">
              <a:solidFill>
                <a:srgbClr val="363D62">
                  <a:alpha val="85098"/>
                </a:srgbClr>
              </a:solidFill>
              <a:latin typeface="Noto Sans CJK KR Regula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468</Words>
  <Application>Microsoft Office PowerPoint</Application>
  <PresentationFormat>사용자 지정</PresentationFormat>
  <Paragraphs>143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Noto Sans CJK KR Regular</vt:lpstr>
      <vt:lpstr>Noto Sans CJK KR Black</vt:lpstr>
      <vt:lpstr>Gmarket Sans Bold</vt:lpstr>
      <vt:lpstr>Calibri</vt:lpstr>
      <vt:lpstr>함초롬바탕</vt:lpstr>
      <vt:lpstr>Gmarket Sans Medium</vt:lpstr>
      <vt:lpstr>Gmarket Sans Light</vt:lpstr>
      <vt:lpstr>Noto Sans CJK KR Bold</vt:lpstr>
      <vt:lpstr>Noto Sans CJK KR DemiLight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alswn</dc:creator>
  <cp:lastModifiedBy>김민주</cp:lastModifiedBy>
  <cp:revision>10</cp:revision>
  <dcterms:created xsi:type="dcterms:W3CDTF">2006-08-16T00:00:00Z</dcterms:created>
  <dcterms:modified xsi:type="dcterms:W3CDTF">2025-01-17T03:50:18Z</dcterms:modified>
</cp:coreProperties>
</file>